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76" r:id="rId2"/>
    <p:sldId id="278" r:id="rId3"/>
    <p:sldId id="279" r:id="rId4"/>
    <p:sldId id="280" r:id="rId5"/>
    <p:sldId id="281" r:id="rId6"/>
    <p:sldId id="282" r:id="rId7"/>
    <p:sldId id="29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A9C9"/>
    <a:srgbClr val="1E8FC6"/>
    <a:srgbClr val="36A9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96"/>
    <p:restoredTop sz="91860"/>
  </p:normalViewPr>
  <p:slideViewPr>
    <p:cSldViewPr snapToGrid="0" snapToObjects="1">
      <p:cViewPr>
        <p:scale>
          <a:sx n="90" d="100"/>
          <a:sy n="90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983AC-A8AE-BE4E-8F9C-770B86D28286}" type="datetimeFigureOut">
              <a:rPr lang="en-US" smtClean="0"/>
              <a:t>5/22/17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844DA-CE5E-2142-93FB-FAC46839D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3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223001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714875"/>
            <a:ext cx="9144000" cy="857250"/>
          </a:xfrm>
        </p:spPr>
        <p:txBody>
          <a:bodyPr/>
          <a:lstStyle>
            <a:lvl1pPr marL="0" indent="0" algn="ctr">
              <a:buNone/>
              <a:defRPr sz="2400" b="0" i="0"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/>
            <a:r>
              <a:rPr lang="en-US" sz="2400" dirty="0" smtClean="0">
                <a:solidFill>
                  <a:srgbClr val="53A9C9"/>
                </a:solidFill>
                <a:latin typeface="Myriad Pro" charset="0"/>
                <a:ea typeface="Myriad Pro" charset="0"/>
                <a:cs typeface="Myriad Pro" charset="0"/>
              </a:rPr>
              <a:t>Date</a:t>
            </a:r>
          </a:p>
          <a:p>
            <a:pPr algn="ctr"/>
            <a:r>
              <a:rPr lang="en-US" sz="2400" dirty="0" smtClean="0">
                <a:solidFill>
                  <a:srgbClr val="53A9C9"/>
                </a:solidFill>
                <a:latin typeface="Myriad Pro" charset="0"/>
                <a:ea typeface="Myriad Pro" charset="0"/>
                <a:cs typeface="Myriad Pro" charset="0"/>
              </a:rPr>
              <a:t>Rep Name</a:t>
            </a:r>
            <a:endParaRPr lang="en-US" sz="2400" dirty="0">
              <a:solidFill>
                <a:srgbClr val="53A9C9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384" y="6358380"/>
            <a:ext cx="1219200" cy="320040"/>
          </a:xfrm>
          <a:prstGeom prst="rect">
            <a:avLst/>
          </a:prstGeom>
        </p:spPr>
      </p:pic>
      <p:cxnSp>
        <p:nvCxnSpPr>
          <p:cNvPr id="10" name="Connecteur droit 4"/>
          <p:cNvCxnSpPr/>
          <p:nvPr userDrawn="1"/>
        </p:nvCxnSpPr>
        <p:spPr>
          <a:xfrm>
            <a:off x="4515556" y="6223001"/>
            <a:ext cx="3160888" cy="0"/>
          </a:xfrm>
          <a:prstGeom prst="line">
            <a:avLst/>
          </a:prstGeom>
          <a:ln w="19050" cmpd="sng">
            <a:solidFill>
              <a:srgbClr val="53A9C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lnSpc>
                <a:spcPct val="100000"/>
              </a:lnSpc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00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942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384" y="6358380"/>
            <a:ext cx="1219200" cy="320040"/>
          </a:xfrm>
          <a:prstGeom prst="rect">
            <a:avLst/>
          </a:prstGeom>
        </p:spPr>
      </p:pic>
      <p:cxnSp>
        <p:nvCxnSpPr>
          <p:cNvPr id="4" name="Connecteur droit 4"/>
          <p:cNvCxnSpPr/>
          <p:nvPr userDrawn="1"/>
        </p:nvCxnSpPr>
        <p:spPr>
          <a:xfrm>
            <a:off x="4515556" y="6223001"/>
            <a:ext cx="3160888" cy="0"/>
          </a:xfrm>
          <a:prstGeom prst="line">
            <a:avLst/>
          </a:prstGeom>
          <a:ln w="19050" cmpd="sng">
            <a:solidFill>
              <a:srgbClr val="53A9C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5863"/>
            <a:ext cx="10515600" cy="4991100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384" y="6358380"/>
            <a:ext cx="1219200" cy="320040"/>
          </a:xfrm>
          <a:prstGeom prst="rect">
            <a:avLst/>
          </a:prstGeom>
        </p:spPr>
      </p:pic>
      <p:cxnSp>
        <p:nvCxnSpPr>
          <p:cNvPr id="8" name="Connecteur droit 4"/>
          <p:cNvCxnSpPr/>
          <p:nvPr userDrawn="1"/>
        </p:nvCxnSpPr>
        <p:spPr>
          <a:xfrm>
            <a:off x="4515556" y="6223001"/>
            <a:ext cx="3160888" cy="0"/>
          </a:xfrm>
          <a:prstGeom prst="line">
            <a:avLst/>
          </a:prstGeom>
          <a:ln w="19050" cmpd="sng">
            <a:solidFill>
              <a:srgbClr val="53A9C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-1410"/>
            <a:ext cx="12192000" cy="883049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07024"/>
            <a:ext cx="10515600" cy="666180"/>
          </a:xfrm>
        </p:spPr>
        <p:txBody>
          <a:bodyPr/>
          <a:lstStyle>
            <a:lvl1pPr>
              <a:defRPr b="0" i="0"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ctr"/>
            <a:r>
              <a:rPr lang="en-US" dirty="0" smtClean="0">
                <a:solidFill>
                  <a:srgbClr val="53A9C9"/>
                </a:solidFill>
                <a:latin typeface="Myriad Pro" charset="0"/>
                <a:ea typeface="Myriad Pro" charset="0"/>
                <a:cs typeface="Myriad Pro" charset="0"/>
              </a:rPr>
              <a:t>Title</a:t>
            </a:r>
            <a:endParaRPr lang="en-US" dirty="0">
              <a:solidFill>
                <a:srgbClr val="53A9C9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0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lnSpc>
                <a:spcPct val="100000"/>
              </a:lnSpc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384" y="6358380"/>
            <a:ext cx="1219200" cy="320040"/>
          </a:xfrm>
          <a:prstGeom prst="rect">
            <a:avLst/>
          </a:prstGeom>
        </p:spPr>
      </p:pic>
      <p:cxnSp>
        <p:nvCxnSpPr>
          <p:cNvPr id="8" name="Connecteur droit 4"/>
          <p:cNvCxnSpPr/>
          <p:nvPr userDrawn="1"/>
        </p:nvCxnSpPr>
        <p:spPr>
          <a:xfrm>
            <a:off x="4515556" y="6223001"/>
            <a:ext cx="3160888" cy="0"/>
          </a:xfrm>
          <a:prstGeom prst="line">
            <a:avLst/>
          </a:prstGeom>
          <a:ln w="19050" cmpd="sng">
            <a:solidFill>
              <a:srgbClr val="53A9C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70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384" y="6358380"/>
            <a:ext cx="1219200" cy="320040"/>
          </a:xfrm>
          <a:prstGeom prst="rect">
            <a:avLst/>
          </a:prstGeom>
        </p:spPr>
      </p:pic>
      <p:cxnSp>
        <p:nvCxnSpPr>
          <p:cNvPr id="9" name="Connecteur droit 4"/>
          <p:cNvCxnSpPr/>
          <p:nvPr userDrawn="1"/>
        </p:nvCxnSpPr>
        <p:spPr>
          <a:xfrm>
            <a:off x="4515556" y="6223001"/>
            <a:ext cx="3160888" cy="0"/>
          </a:xfrm>
          <a:prstGeom prst="line">
            <a:avLst/>
          </a:prstGeom>
          <a:ln w="19050" cmpd="sng">
            <a:solidFill>
              <a:srgbClr val="53A9C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-1410"/>
            <a:ext cx="12192000" cy="883049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371"/>
            <a:ext cx="10515600" cy="67748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4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384" y="6358380"/>
            <a:ext cx="1219200" cy="320040"/>
          </a:xfrm>
          <a:prstGeom prst="rect">
            <a:avLst/>
          </a:prstGeom>
        </p:spPr>
      </p:pic>
      <p:cxnSp>
        <p:nvCxnSpPr>
          <p:cNvPr id="11" name="Connecteur droit 4"/>
          <p:cNvCxnSpPr/>
          <p:nvPr userDrawn="1"/>
        </p:nvCxnSpPr>
        <p:spPr>
          <a:xfrm>
            <a:off x="4515556" y="6223001"/>
            <a:ext cx="3160888" cy="0"/>
          </a:xfrm>
          <a:prstGeom prst="line">
            <a:avLst/>
          </a:prstGeom>
          <a:ln w="19050" cmpd="sng">
            <a:solidFill>
              <a:srgbClr val="53A9C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-1410"/>
            <a:ext cx="12192000" cy="883049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4168"/>
            <a:ext cx="10515600" cy="6518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5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384" y="6358380"/>
            <a:ext cx="1219200" cy="320040"/>
          </a:xfrm>
          <a:prstGeom prst="rect">
            <a:avLst/>
          </a:prstGeom>
        </p:spPr>
      </p:pic>
      <p:cxnSp>
        <p:nvCxnSpPr>
          <p:cNvPr id="10" name="Connecteur droit 4"/>
          <p:cNvCxnSpPr/>
          <p:nvPr userDrawn="1"/>
        </p:nvCxnSpPr>
        <p:spPr>
          <a:xfrm>
            <a:off x="4515556" y="6223001"/>
            <a:ext cx="3160888" cy="0"/>
          </a:xfrm>
          <a:prstGeom prst="line">
            <a:avLst/>
          </a:prstGeom>
          <a:ln w="19050" cmpd="sng">
            <a:solidFill>
              <a:srgbClr val="53A9C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-1410"/>
            <a:ext cx="12192000" cy="883049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5280"/>
            <a:ext cx="10515600" cy="5896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2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384" y="6358380"/>
            <a:ext cx="1219200" cy="320040"/>
          </a:xfrm>
          <a:prstGeom prst="rect">
            <a:avLst/>
          </a:prstGeom>
        </p:spPr>
      </p:pic>
      <p:cxnSp>
        <p:nvCxnSpPr>
          <p:cNvPr id="6" name="Connecteur droit 4"/>
          <p:cNvCxnSpPr/>
          <p:nvPr userDrawn="1"/>
        </p:nvCxnSpPr>
        <p:spPr>
          <a:xfrm>
            <a:off x="4515556" y="6223001"/>
            <a:ext cx="3160888" cy="0"/>
          </a:xfrm>
          <a:prstGeom prst="line">
            <a:avLst/>
          </a:prstGeom>
          <a:ln w="19050" cmpd="sng">
            <a:solidFill>
              <a:srgbClr val="53A9C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25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158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942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-1410"/>
            <a:ext cx="12192000" cy="883049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2607"/>
            <a:ext cx="10515600" cy="735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00150"/>
            <a:ext cx="10515600" cy="4976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840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62" r:id="rId10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rgbClr val="53A9C9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>
              <a:lumMod val="50000"/>
              <a:lumOff val="50000"/>
            </a:schemeClr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>
              <a:lumMod val="50000"/>
              <a:lumOff val="50000"/>
            </a:schemeClr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>
              <a:lumMod val="50000"/>
              <a:lumOff val="50000"/>
            </a:schemeClr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>
              <a:lumMod val="50000"/>
              <a:lumOff val="50000"/>
            </a:schemeClr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>
              <a:lumMod val="50000"/>
              <a:lumOff val="50000"/>
            </a:schemeClr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53A9C9"/>
                </a:solidFill>
              </a:rPr>
              <a:t>Template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53A9C9"/>
                </a:solidFill>
              </a:rPr>
              <a:t>Law Firm Accruals Training</a:t>
            </a:r>
            <a:endParaRPr lang="en-US" dirty="0">
              <a:solidFill>
                <a:srgbClr val="53A9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097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609600" y="1133035"/>
            <a:ext cx="10896600" cy="477505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4B8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4B8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4B87"/>
              </a:buClr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4B8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4B8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en-US" sz="1200" b="1" dirty="0" smtClean="0">
                <a:latin typeface="Arial" charset="0"/>
                <a:ea typeface="Arial" charset="0"/>
                <a:cs typeface="Arial" charset="0"/>
                <a:sym typeface="Montserrat"/>
              </a:rPr>
              <a:t>Situation</a:t>
            </a:r>
          </a:p>
          <a:p>
            <a:pPr marL="463550" indent="-2317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  <a:sym typeface="Montserrat"/>
              </a:rPr>
              <a:t>The March month end accrual window opens Wednesday March 29th and closes Friday March 31st</a:t>
            </a:r>
          </a:p>
          <a:p>
            <a:pPr marL="463550" indent="-2317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  <a:sym typeface="Montserrat"/>
              </a:rPr>
              <a:t>Firm has completed work on matter 123 beginning January 1st - present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en-US" sz="1200" b="1" dirty="0" smtClean="0">
                <a:latin typeface="Arial" charset="0"/>
                <a:ea typeface="Arial" charset="0"/>
                <a:cs typeface="Arial" charset="0"/>
                <a:sym typeface="Montserrat"/>
              </a:rPr>
              <a:t>Prior Month Accrual</a:t>
            </a:r>
          </a:p>
          <a:p>
            <a:pPr marL="463550" indent="-2206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  <a:sym typeface="Montserrat"/>
              </a:rPr>
              <a:t>Firm determines that from the period of January 1st - February 28th $100k of services have been provided against matter 123</a:t>
            </a:r>
          </a:p>
          <a:p>
            <a:pPr marL="463550" indent="-2206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  <a:sym typeface="Montserrat"/>
              </a:rPr>
              <a:t>Of the $100k of services, invoices for $85k were submitted by March 28th</a:t>
            </a:r>
          </a:p>
          <a:p>
            <a:pPr marL="463550" indent="-2206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  <a:sym typeface="Montserrat"/>
              </a:rPr>
              <a:t>Therefore, </a:t>
            </a:r>
            <a:r>
              <a:rPr lang="en-US" sz="1200" b="1" dirty="0" smtClean="0">
                <a:latin typeface="Arial" charset="0"/>
                <a:ea typeface="Arial" charset="0"/>
                <a:cs typeface="Arial" charset="0"/>
                <a:sym typeface="Montserrat"/>
              </a:rPr>
              <a:t>prior month unbilled estimates accrual is $15k</a:t>
            </a:r>
            <a:r>
              <a:rPr lang="en-US" sz="1200" dirty="0" smtClean="0">
                <a:latin typeface="Arial" charset="0"/>
                <a:ea typeface="Arial" charset="0"/>
                <a:cs typeface="Arial" charset="0"/>
                <a:sym typeface="Montserrat"/>
              </a:rPr>
              <a:t> ($100k services - $85k invoiced = $15k unbilled)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en-US" sz="1200" b="1" dirty="0" smtClean="0">
                <a:latin typeface="Arial" charset="0"/>
                <a:ea typeface="Arial" charset="0"/>
                <a:cs typeface="Arial" charset="0"/>
                <a:sym typeface="Montserrat"/>
              </a:rPr>
              <a:t>Current Month Accrual</a:t>
            </a:r>
          </a:p>
          <a:p>
            <a:pPr marL="463550" indent="-2206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  <a:sym typeface="Montserrat"/>
              </a:rPr>
              <a:t>Firm estimates that from March 1st - March 28th $25k of services have been provided against matter 123</a:t>
            </a:r>
          </a:p>
          <a:p>
            <a:pPr marL="463550" indent="-2206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  <a:sym typeface="Montserrat"/>
              </a:rPr>
              <a:t>Of the $25k of services, invoices for $10k were submitted by March 28th for approval and payment. The remaining $15k will be invoiced at a later date.</a:t>
            </a:r>
          </a:p>
          <a:p>
            <a:pPr marL="463550" indent="-2206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  <a:sym typeface="Montserrat"/>
              </a:rPr>
              <a:t>Additionally, the firm estimates that an additional $5k of services will be performed during March 29th - March 31</a:t>
            </a:r>
            <a:r>
              <a:rPr lang="en-US" sz="1200" baseline="30000" dirty="0" smtClean="0">
                <a:latin typeface="Arial" charset="0"/>
                <a:ea typeface="Arial" charset="0"/>
                <a:cs typeface="Arial" charset="0"/>
                <a:sym typeface="Montserrat"/>
              </a:rPr>
              <a:t>st</a:t>
            </a:r>
            <a:endParaRPr lang="en-US" sz="1200" dirty="0" smtClean="0">
              <a:latin typeface="Arial" charset="0"/>
              <a:ea typeface="Arial" charset="0"/>
              <a:cs typeface="Arial" charset="0"/>
              <a:sym typeface="Montserrat"/>
            </a:endParaRPr>
          </a:p>
          <a:p>
            <a:pPr marL="463550" indent="-2206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  <a:sym typeface="Montserrat"/>
              </a:rPr>
              <a:t>Therefore, </a:t>
            </a:r>
            <a:r>
              <a:rPr lang="en-US" sz="1200" b="1" dirty="0" smtClean="0">
                <a:latin typeface="Arial" charset="0"/>
                <a:ea typeface="Arial" charset="0"/>
                <a:cs typeface="Arial" charset="0"/>
                <a:sym typeface="Montserrat"/>
              </a:rPr>
              <a:t>current month unbilled estimates accrual is $20k</a:t>
            </a:r>
            <a:r>
              <a:rPr lang="en-US" sz="1200" dirty="0" smtClean="0">
                <a:latin typeface="Arial" charset="0"/>
                <a:ea typeface="Arial" charset="0"/>
                <a:cs typeface="Arial" charset="0"/>
                <a:sym typeface="Montserrat"/>
              </a:rPr>
              <a:t> ($15k unbilled from March 1st </a:t>
            </a:r>
            <a:r>
              <a:rPr lang="en-US" sz="1200" dirty="0">
                <a:latin typeface="Arial" charset="0"/>
                <a:ea typeface="Arial" charset="0"/>
                <a:cs typeface="Arial" charset="0"/>
                <a:sym typeface="Montserrat"/>
              </a:rPr>
              <a:t>-</a:t>
            </a:r>
            <a:r>
              <a:rPr lang="en-US" sz="1200" dirty="0" smtClean="0">
                <a:latin typeface="Arial" charset="0"/>
                <a:ea typeface="Arial" charset="0"/>
                <a:cs typeface="Arial" charset="0"/>
                <a:sym typeface="Montserrat"/>
              </a:rPr>
              <a:t> March 28th + $5k estimated March 29th - March 31st)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en-US" sz="1200" b="1" dirty="0" smtClean="0">
                <a:latin typeface="Arial" charset="0"/>
                <a:ea typeface="Arial" charset="0"/>
                <a:cs typeface="Arial" charset="0"/>
                <a:sym typeface="Montserrat"/>
              </a:rPr>
              <a:t>Solution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  <a:sym typeface="Montserrat"/>
              </a:rPr>
              <a:t>Firm enters the following Accruals in </a:t>
            </a:r>
            <a:r>
              <a:rPr lang="en-US" sz="1200" dirty="0" err="1" smtClean="0">
                <a:latin typeface="Arial" charset="0"/>
                <a:ea typeface="Arial" charset="0"/>
                <a:cs typeface="Arial" charset="0"/>
                <a:sym typeface="Montserrat"/>
              </a:rPr>
              <a:t>SimpleLegal</a:t>
            </a:r>
            <a:r>
              <a:rPr lang="en-US" sz="1200" dirty="0" smtClean="0">
                <a:latin typeface="Arial" charset="0"/>
                <a:ea typeface="Arial" charset="0"/>
                <a:cs typeface="Arial" charset="0"/>
                <a:sym typeface="Montserrat"/>
              </a:rPr>
              <a:t> during Accrual Window for Matter 123:</a:t>
            </a:r>
          </a:p>
          <a:p>
            <a:pPr marL="463550" indent="-220663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  <a:sym typeface="Montserrat"/>
              </a:rPr>
              <a:t>Prior Periods: $15k</a:t>
            </a:r>
          </a:p>
          <a:p>
            <a:pPr marL="463550" indent="-220663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  <a:sym typeface="Montserrat"/>
              </a:rPr>
              <a:t>Current Period: $20k</a:t>
            </a:r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hape 124"/>
          <p:cNvSpPr/>
          <p:nvPr/>
        </p:nvSpPr>
        <p:spPr>
          <a:xfrm>
            <a:off x="4110260" y="5908087"/>
            <a:ext cx="6330900" cy="3003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CCCC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" name="Shape 125"/>
          <p:cNvSpPr txBox="1"/>
          <p:nvPr/>
        </p:nvSpPr>
        <p:spPr>
          <a:xfrm>
            <a:off x="3741656" y="5579384"/>
            <a:ext cx="844418" cy="3075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Karla"/>
              </a:rPr>
              <a:t>January 1</a:t>
            </a:r>
          </a:p>
        </p:txBody>
      </p:sp>
      <p:sp>
        <p:nvSpPr>
          <p:cNvPr id="7" name="Shape 126"/>
          <p:cNvSpPr txBox="1"/>
          <p:nvPr/>
        </p:nvSpPr>
        <p:spPr>
          <a:xfrm>
            <a:off x="7792304" y="5533374"/>
            <a:ext cx="580844" cy="2764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Karla"/>
              </a:rPr>
              <a:t>April 1</a:t>
            </a:r>
          </a:p>
        </p:txBody>
      </p:sp>
      <p:sp>
        <p:nvSpPr>
          <p:cNvPr id="8" name="Shape 127"/>
          <p:cNvSpPr txBox="1"/>
          <p:nvPr/>
        </p:nvSpPr>
        <p:spPr>
          <a:xfrm>
            <a:off x="4793580" y="6145409"/>
            <a:ext cx="1512900" cy="25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Karla"/>
              </a:rPr>
              <a:t>Prior Accrual: $15,000</a:t>
            </a:r>
          </a:p>
        </p:txBody>
      </p:sp>
      <p:sp>
        <p:nvSpPr>
          <p:cNvPr id="9" name="Shape 129"/>
          <p:cNvSpPr txBox="1"/>
          <p:nvPr/>
        </p:nvSpPr>
        <p:spPr>
          <a:xfrm>
            <a:off x="6865830" y="6110557"/>
            <a:ext cx="1261500" cy="3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Karla"/>
              </a:rPr>
              <a:t>Current: $20,000</a:t>
            </a:r>
          </a:p>
        </p:txBody>
      </p:sp>
      <p:sp>
        <p:nvSpPr>
          <p:cNvPr id="10" name="Shape 130"/>
          <p:cNvSpPr txBox="1"/>
          <p:nvPr/>
        </p:nvSpPr>
        <p:spPr>
          <a:xfrm>
            <a:off x="9001164" y="5517079"/>
            <a:ext cx="752945" cy="2370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Karla"/>
              </a:rPr>
              <a:t>May 1</a:t>
            </a:r>
          </a:p>
        </p:txBody>
      </p:sp>
      <p:sp>
        <p:nvSpPr>
          <p:cNvPr id="11" name="Shape 131"/>
          <p:cNvSpPr txBox="1"/>
          <p:nvPr/>
        </p:nvSpPr>
        <p:spPr>
          <a:xfrm>
            <a:off x="5071083" y="5544613"/>
            <a:ext cx="946368" cy="2837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Karla"/>
              </a:rPr>
              <a:t>February 1</a:t>
            </a:r>
          </a:p>
        </p:txBody>
      </p:sp>
      <p:sp>
        <p:nvSpPr>
          <p:cNvPr id="12" name="Shape 132"/>
          <p:cNvSpPr txBox="1"/>
          <p:nvPr/>
        </p:nvSpPr>
        <p:spPr>
          <a:xfrm>
            <a:off x="6478594" y="5546144"/>
            <a:ext cx="685694" cy="2739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Karla"/>
              </a:rPr>
              <a:t>March 1</a:t>
            </a:r>
          </a:p>
        </p:txBody>
      </p:sp>
      <p:sp>
        <p:nvSpPr>
          <p:cNvPr id="13" name="Shape 133"/>
          <p:cNvSpPr/>
          <p:nvPr/>
        </p:nvSpPr>
        <p:spPr>
          <a:xfrm rot="-5400000">
            <a:off x="5381408" y="4988943"/>
            <a:ext cx="131400" cy="2718300"/>
          </a:xfrm>
          <a:prstGeom prst="leftBracket">
            <a:avLst>
              <a:gd name="adj" fmla="val 8333"/>
            </a:avLst>
          </a:prstGeom>
          <a:noFill/>
          <a:ln w="19050" cap="flat" cmpd="sng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35"/>
          <p:cNvSpPr/>
          <p:nvPr/>
        </p:nvSpPr>
        <p:spPr>
          <a:xfrm>
            <a:off x="4065656" y="5887447"/>
            <a:ext cx="51900" cy="388200"/>
          </a:xfrm>
          <a:prstGeom prst="rect">
            <a:avLst/>
          </a:prstGeom>
          <a:solidFill>
            <a:srgbClr val="3A81BA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33"/>
          <p:cNvSpPr/>
          <p:nvPr/>
        </p:nvSpPr>
        <p:spPr>
          <a:xfrm rot="-5400000">
            <a:off x="7401528" y="5721445"/>
            <a:ext cx="123197" cy="1261500"/>
          </a:xfrm>
          <a:prstGeom prst="leftBracket">
            <a:avLst>
              <a:gd name="adj" fmla="val 8333"/>
            </a:avLst>
          </a:prstGeom>
          <a:noFill/>
          <a:ln w="19050" cap="flat" cmpd="sng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35"/>
          <p:cNvSpPr/>
          <p:nvPr/>
        </p:nvSpPr>
        <p:spPr>
          <a:xfrm>
            <a:off x="6795339" y="5893193"/>
            <a:ext cx="51900" cy="388200"/>
          </a:xfrm>
          <a:prstGeom prst="rect">
            <a:avLst/>
          </a:prstGeom>
          <a:solidFill>
            <a:srgbClr val="3A81BA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35"/>
          <p:cNvSpPr/>
          <p:nvPr/>
        </p:nvSpPr>
        <p:spPr>
          <a:xfrm>
            <a:off x="8067927" y="5883798"/>
            <a:ext cx="51900" cy="388200"/>
          </a:xfrm>
          <a:prstGeom prst="rect">
            <a:avLst/>
          </a:prstGeom>
          <a:solidFill>
            <a:srgbClr val="3A81BA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Title 17"/>
          <p:cNvSpPr>
            <a:spLocks noGrp="1"/>
          </p:cNvSpPr>
          <p:nvPr>
            <p:ph type="title" idx="4294967295"/>
          </p:nvPr>
        </p:nvSpPr>
        <p:spPr>
          <a:xfrm>
            <a:off x="759651" y="106363"/>
            <a:ext cx="10515600" cy="66675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(for law firms)</a:t>
            </a:r>
          </a:p>
        </p:txBody>
      </p:sp>
    </p:spTree>
    <p:extLst>
      <p:ext uri="{BB962C8B-B14F-4D97-AF65-F5344CB8AC3E}">
        <p14:creationId xmlns:p14="http://schemas.microsoft.com/office/powerpoint/2010/main" val="89878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1899" y="1122363"/>
            <a:ext cx="10048061" cy="2188507"/>
          </a:xfrm>
        </p:spPr>
        <p:txBody>
          <a:bodyPr/>
          <a:lstStyle/>
          <a:p>
            <a:r>
              <a:rPr lang="en-US" dirty="0" smtClean="0"/>
              <a:t>Calculating Accruals for Completion Matters</a:t>
            </a:r>
            <a:endParaRPr lang="en-US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 smtClean="0"/>
              <a:t>(Patent / Trademark Application </a:t>
            </a:r>
            <a:r>
              <a:rPr lang="en-US" sz="2000" dirty="0"/>
              <a:t>P</a:t>
            </a:r>
            <a:r>
              <a:rPr lang="en-US" sz="2000" dirty="0" smtClean="0"/>
              <a:t>reparation and Prosecution)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6970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Accruals for Completion Matters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85950"/>
            <a:ext cx="10744200" cy="4200525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Accruing flat-fee tasks (identified on 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Patent / Trademark 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Fee 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Schedule)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Flat-fee 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amount </a:t>
            </a:r>
            <a:r>
              <a:rPr lang="en-US" sz="1400" b="1" u="sng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plus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 any related expenses the month the task is 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completed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Example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: Application drafting begins January and is filed 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March.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In 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January, you accrue $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0; In 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February, you accrue $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0; In 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March, you accrue $X (application filing flat fee) + $Y (expenses, e.g., PTO filing fees)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endParaRPr lang="en-US" sz="1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  <a:sym typeface="Montserrat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Accruing </a:t>
            </a:r>
            <a:r>
              <a:rPr lang="en-US" sz="1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non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 flat-fee tasks (hourly billable 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work)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Billable 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hour amount </a:t>
            </a:r>
            <a:r>
              <a:rPr lang="en-US" sz="1400" b="1" u="sng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plus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 any related expenses the month the task is 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completed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Example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: 3P project begins January and is completed 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March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You 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spent 10 billable hours in January, 3 billable hours in February, and 5 billable hours in 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March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In 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January, you accrue $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0; In 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February, you accrue $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0; In 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March, you accrue $X (18 billable hours x hourly rate) + $Y (expenses, e.g., outsourcing/vendor fees)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endParaRPr lang="en-US" sz="1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  <a:sym typeface="Montserrat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Accruing </a:t>
            </a:r>
            <a:r>
              <a:rPr lang="en-US" sz="1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other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 expenses/disbursements (e.g., pass through foreign agent 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invoices)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Amount 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of invoices as incurred (passed on to your firm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)</a:t>
            </a:r>
            <a:endParaRPr lang="en-US" sz="1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  <a:sym typeface="Montserrat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600" y="1191759"/>
            <a:ext cx="10960100" cy="44976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Fees and expenses for completion billing work are to be accrued the month the work is </a:t>
            </a:r>
            <a:r>
              <a:rPr lang="en-US" dirty="0" smtClean="0">
                <a:solidFill>
                  <a:srgbClr val="004B87"/>
                </a:solidFill>
                <a:latin typeface="Arial" charset="0"/>
                <a:ea typeface="Arial" charset="0"/>
                <a:cs typeface="Arial" charset="0"/>
              </a:rPr>
              <a:t>completed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Accruals for Completion Matters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80681"/>
            <a:ext cx="10744200" cy="795251"/>
          </a:xfrm>
        </p:spPr>
        <p:txBody>
          <a:bodyPr>
            <a:normAutofit fontScale="85000" lnSpcReduction="20000"/>
          </a:bodyPr>
          <a:lstStyle/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[ Provide instructions for how law firms will file accruals for completion matters - example below ]</a:t>
            </a:r>
          </a:p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24783"/>
            <a:ext cx="10207083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0000"/>
              </a:lnSpc>
              <a:defRPr/>
            </a:pPr>
            <a:r>
              <a:rPr lang="en-US" dirty="0"/>
              <a:t>Combine all completion billing accruals for </a:t>
            </a:r>
            <a:r>
              <a:rPr lang="en-US" cap="small" dirty="0" smtClean="0"/>
              <a:t>[ insert company name matter ] </a:t>
            </a:r>
            <a:r>
              <a:rPr lang="en-US" dirty="0" smtClean="0"/>
              <a:t>and </a:t>
            </a:r>
            <a:r>
              <a:rPr lang="en-US" dirty="0"/>
              <a:t>report against the following </a:t>
            </a:r>
            <a:r>
              <a:rPr lang="en-US" dirty="0" err="1"/>
              <a:t>SimpleLegal</a:t>
            </a:r>
            <a:r>
              <a:rPr lang="en-US" dirty="0"/>
              <a:t> accrual matter:</a:t>
            </a:r>
          </a:p>
          <a:p>
            <a:pPr lvl="0">
              <a:lnSpc>
                <a:spcPct val="110000"/>
              </a:lnSpc>
              <a:defRPr/>
            </a:pPr>
            <a:endParaRPr lang="en-US" dirty="0"/>
          </a:p>
          <a:p>
            <a:pPr lvl="0">
              <a:lnSpc>
                <a:spcPct val="110000"/>
              </a:lnSpc>
              <a:defRPr/>
            </a:pPr>
            <a:r>
              <a:rPr lang="en-US" cap="small" dirty="0" smtClean="0"/>
              <a:t>[ insert identifier / company name ] </a:t>
            </a:r>
            <a:r>
              <a:rPr lang="en-US" dirty="0" smtClean="0"/>
              <a:t>Patent </a:t>
            </a:r>
            <a:r>
              <a:rPr lang="en-US" dirty="0"/>
              <a:t>Accruals (matter #200000017)</a:t>
            </a:r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15950" y="2975474"/>
            <a:ext cx="10960100" cy="44976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4B87"/>
                </a:solidFill>
                <a:latin typeface="Arial" charset="0"/>
                <a:ea typeface="Arial" charset="0"/>
                <a:cs typeface="Arial" charset="0"/>
              </a:rPr>
              <a:t>DO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rgbClr val="004B87"/>
                </a:solidFill>
                <a:latin typeface="Arial" charset="0"/>
                <a:ea typeface="Arial" charset="0"/>
                <a:cs typeface="Arial" charset="0"/>
              </a:rPr>
              <a:t>NOT report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accruals at the individual matter level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5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609600" y="2620132"/>
            <a:ext cx="10744200" cy="306927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4B8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4B8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4B87"/>
              </a:buClr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4B8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4B8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Situation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In </a:t>
            </a:r>
            <a:r>
              <a:rPr lang="en-US" sz="1400" dirty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August, Firm begins performing Matter Y, a new patent application, but does not complete it in August. Because patent applications are a completion billing </a:t>
            </a:r>
            <a:r>
              <a:rPr lang="en-US" sz="1400" dirty="0" smtClean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task, and </a:t>
            </a:r>
            <a:r>
              <a:rPr lang="en-US" sz="1400" dirty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the work is not completed, the current period accrual is $0.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In </a:t>
            </a:r>
            <a:r>
              <a:rPr lang="en-US" sz="1400" dirty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September, Firm begins performing Matter Z, an office action response, and completes it in September. The firm reports a current period accrual of $</a:t>
            </a:r>
            <a:r>
              <a:rPr lang="en-US" sz="1400" dirty="0" smtClean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3,000 </a:t>
            </a:r>
            <a:r>
              <a:rPr lang="en-US" sz="1400" dirty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(the flat fee for the OAR task). No invoices will be submitted until November.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In </a:t>
            </a:r>
            <a:r>
              <a:rPr lang="en-US" sz="1400" dirty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October, Firm finishes Matter Y. The firm reports a prior period accrual of $</a:t>
            </a:r>
            <a:r>
              <a:rPr lang="en-US" sz="1400" dirty="0" smtClean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3,000 </a:t>
            </a:r>
            <a:r>
              <a:rPr lang="en-US" sz="1400" dirty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(for the </a:t>
            </a:r>
            <a:r>
              <a:rPr lang="en-US" sz="1400" dirty="0" err="1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uninvoiced</a:t>
            </a:r>
            <a:r>
              <a:rPr lang="en-US" sz="1400" dirty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 OAR task), and a current period accrual of $</a:t>
            </a:r>
            <a:r>
              <a:rPr lang="en-US" sz="1400" dirty="0" smtClean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13,000 </a:t>
            </a:r>
            <a:r>
              <a:rPr lang="en-US" sz="1400" dirty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($</a:t>
            </a:r>
            <a:r>
              <a:rPr lang="en-US" sz="1400" dirty="0" smtClean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10,000 </a:t>
            </a:r>
            <a:r>
              <a:rPr lang="en-US" sz="1400" dirty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flat fee for application filing </a:t>
            </a:r>
            <a:r>
              <a:rPr lang="en-US" sz="1400" dirty="0" smtClean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task + $3,000 </a:t>
            </a:r>
            <a:r>
              <a:rPr lang="en-US" sz="1400" dirty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PTO filing expenses</a:t>
            </a:r>
            <a:r>
              <a:rPr lang="en-US" sz="1400" dirty="0" smtClean="0">
                <a:solidFill>
                  <a:srgbClr val="33333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400" b="1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Montserra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Solution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Firm 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enters the following </a:t>
            </a:r>
            <a:r>
              <a:rPr lang="en-US" sz="1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Accruals:</a:t>
            </a:r>
          </a:p>
          <a:p>
            <a:pPr marL="46355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August 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Prior Periods: $0		September Prior Periods: $0	</a:t>
            </a:r>
            <a:r>
              <a:rPr lang="en-US" sz="1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	October 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Prior Periods: $</a:t>
            </a:r>
            <a:r>
              <a:rPr lang="en-US" sz="1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3,000</a:t>
            </a:r>
          </a:p>
          <a:p>
            <a:pPr marL="46355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August 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Current Period: $0	</a:t>
            </a:r>
            <a:r>
              <a:rPr lang="en-US" sz="1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	September 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Current Period: $</a:t>
            </a:r>
            <a:r>
              <a:rPr lang="en-US" sz="1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3,000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	</a:t>
            </a:r>
            <a:r>
              <a:rPr lang="en-US" sz="1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	October 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Current Period: $</a:t>
            </a:r>
            <a:r>
              <a:rPr lang="en-US" sz="1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13,000</a:t>
            </a:r>
            <a:endParaRPr lang="en-US" sz="14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Montserrat"/>
            </a:endParaRPr>
          </a:p>
        </p:txBody>
      </p:sp>
      <p:sp>
        <p:nvSpPr>
          <p:cNvPr id="20" name="Shape 164"/>
          <p:cNvSpPr/>
          <p:nvPr/>
        </p:nvSpPr>
        <p:spPr>
          <a:xfrm>
            <a:off x="931145" y="1670035"/>
            <a:ext cx="9858800" cy="4004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CCCC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1" name="Shape 165"/>
          <p:cNvSpPr txBox="1"/>
          <p:nvPr/>
        </p:nvSpPr>
        <p:spPr>
          <a:xfrm>
            <a:off x="609600" y="1223488"/>
            <a:ext cx="910855" cy="320022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r>
              <a:rPr lang="en-US" sz="100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Karla"/>
              </a:rPr>
              <a:t>August 1</a:t>
            </a:r>
          </a:p>
        </p:txBody>
      </p:sp>
      <p:sp>
        <p:nvSpPr>
          <p:cNvPr id="22" name="Shape 166"/>
          <p:cNvSpPr txBox="1"/>
          <p:nvPr/>
        </p:nvSpPr>
        <p:spPr>
          <a:xfrm>
            <a:off x="2764305" y="1239691"/>
            <a:ext cx="986457" cy="298388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r>
              <a:rPr lang="en-US" sz="100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Karla"/>
              </a:rPr>
              <a:t>September 1</a:t>
            </a:r>
          </a:p>
        </p:txBody>
      </p:sp>
      <p:sp>
        <p:nvSpPr>
          <p:cNvPr id="23" name="Shape 167"/>
          <p:cNvSpPr txBox="1"/>
          <p:nvPr/>
        </p:nvSpPr>
        <p:spPr>
          <a:xfrm>
            <a:off x="5104897" y="1213316"/>
            <a:ext cx="1003218" cy="33726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r>
              <a:rPr lang="en-US" sz="100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Karla"/>
              </a:rPr>
              <a:t>October 1</a:t>
            </a:r>
          </a:p>
        </p:txBody>
      </p:sp>
      <p:sp>
        <p:nvSpPr>
          <p:cNvPr id="24" name="Shape 168"/>
          <p:cNvSpPr txBox="1"/>
          <p:nvPr/>
        </p:nvSpPr>
        <p:spPr>
          <a:xfrm>
            <a:off x="6928350" y="1213316"/>
            <a:ext cx="953287" cy="320022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r>
              <a:rPr lang="en-US" sz="100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Karla"/>
              </a:rPr>
              <a:t>November 1</a:t>
            </a:r>
          </a:p>
        </p:txBody>
      </p:sp>
      <p:sp>
        <p:nvSpPr>
          <p:cNvPr id="25" name="Shape 171"/>
          <p:cNvSpPr/>
          <p:nvPr/>
        </p:nvSpPr>
        <p:spPr>
          <a:xfrm>
            <a:off x="3216411" y="1608304"/>
            <a:ext cx="69200" cy="517600"/>
          </a:xfrm>
          <a:prstGeom prst="rect">
            <a:avLst/>
          </a:prstGeom>
          <a:solidFill>
            <a:srgbClr val="3A81BA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6" name="Shape 172"/>
          <p:cNvSpPr/>
          <p:nvPr/>
        </p:nvSpPr>
        <p:spPr>
          <a:xfrm>
            <a:off x="931145" y="1605235"/>
            <a:ext cx="69200" cy="517600"/>
          </a:xfrm>
          <a:prstGeom prst="rect">
            <a:avLst/>
          </a:prstGeom>
          <a:solidFill>
            <a:srgbClr val="3A81BA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7" name="Shape 173"/>
          <p:cNvSpPr/>
          <p:nvPr/>
        </p:nvSpPr>
        <p:spPr>
          <a:xfrm>
            <a:off x="5446578" y="1584453"/>
            <a:ext cx="69200" cy="517600"/>
          </a:xfrm>
          <a:prstGeom prst="rect">
            <a:avLst/>
          </a:prstGeom>
          <a:solidFill>
            <a:srgbClr val="3A81BA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8" name="Shape 174"/>
          <p:cNvSpPr/>
          <p:nvPr/>
        </p:nvSpPr>
        <p:spPr>
          <a:xfrm>
            <a:off x="7358961" y="1616386"/>
            <a:ext cx="69200" cy="517600"/>
          </a:xfrm>
          <a:prstGeom prst="rect">
            <a:avLst/>
          </a:prstGeom>
          <a:solidFill>
            <a:srgbClr val="3A81BA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" name="Shape 177"/>
          <p:cNvSpPr txBox="1"/>
          <p:nvPr/>
        </p:nvSpPr>
        <p:spPr>
          <a:xfrm>
            <a:off x="8997700" y="1213316"/>
            <a:ext cx="964622" cy="298388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r>
              <a:rPr lang="en-US" sz="100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Karla"/>
              </a:rPr>
              <a:t>December 1</a:t>
            </a:r>
          </a:p>
        </p:txBody>
      </p:sp>
      <p:sp>
        <p:nvSpPr>
          <p:cNvPr id="30" name="Shape 178"/>
          <p:cNvSpPr/>
          <p:nvPr/>
        </p:nvSpPr>
        <p:spPr>
          <a:xfrm>
            <a:off x="9410811" y="1611453"/>
            <a:ext cx="69200" cy="517600"/>
          </a:xfrm>
          <a:prstGeom prst="rect">
            <a:avLst/>
          </a:prstGeom>
          <a:solidFill>
            <a:srgbClr val="3A81BA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1" name="Shape 170"/>
          <p:cNvSpPr txBox="1"/>
          <p:nvPr/>
        </p:nvSpPr>
        <p:spPr>
          <a:xfrm>
            <a:off x="1099778" y="1962437"/>
            <a:ext cx="2017200" cy="320743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pPr algn="ctr"/>
            <a:r>
              <a:rPr lang="en-US" sz="10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Karla"/>
              </a:rPr>
              <a:t>Matter Y: Application started</a:t>
            </a:r>
          </a:p>
        </p:txBody>
      </p:sp>
      <p:sp>
        <p:nvSpPr>
          <p:cNvPr id="32" name="Shape 176"/>
          <p:cNvSpPr txBox="1"/>
          <p:nvPr/>
        </p:nvSpPr>
        <p:spPr>
          <a:xfrm>
            <a:off x="3286240" y="1903167"/>
            <a:ext cx="2136487" cy="431183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pPr algn="ctr"/>
            <a:r>
              <a:rPr lang="en-US" sz="10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Karla"/>
              </a:rPr>
              <a:t>Matter Z: OAR started and </a:t>
            </a:r>
            <a:r>
              <a:rPr lang="en-US" sz="1000" dirty="0" smtClean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Karla"/>
              </a:rPr>
              <a:t>completed / filed</a:t>
            </a:r>
            <a:endParaRPr lang="en-US" sz="1000" dirty="0">
              <a:solidFill>
                <a:srgbClr val="666666"/>
              </a:solidFill>
              <a:latin typeface="Arial" charset="0"/>
              <a:ea typeface="Arial" charset="0"/>
              <a:cs typeface="Arial" charset="0"/>
              <a:sym typeface="Karla"/>
            </a:endParaRPr>
          </a:p>
        </p:txBody>
      </p:sp>
      <p:sp>
        <p:nvSpPr>
          <p:cNvPr id="33" name="Shape 180"/>
          <p:cNvSpPr txBox="1"/>
          <p:nvPr/>
        </p:nvSpPr>
        <p:spPr>
          <a:xfrm>
            <a:off x="5528343" y="1917754"/>
            <a:ext cx="1830618" cy="454659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pPr algn="ctr"/>
            <a:r>
              <a:rPr lang="en-US" sz="10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Karla"/>
              </a:rPr>
              <a:t>Matter Y: Application completed/filed</a:t>
            </a:r>
          </a:p>
        </p:txBody>
      </p:sp>
      <p:sp>
        <p:nvSpPr>
          <p:cNvPr id="34" name="Shape 169"/>
          <p:cNvSpPr/>
          <p:nvPr/>
        </p:nvSpPr>
        <p:spPr>
          <a:xfrm rot="-5400000">
            <a:off x="1965842" y="1126839"/>
            <a:ext cx="287784" cy="2295600"/>
          </a:xfrm>
          <a:prstGeom prst="leftBracket">
            <a:avLst>
              <a:gd name="adj" fmla="val 8333"/>
            </a:avLst>
          </a:prstGeom>
          <a:noFill/>
          <a:ln w="19050" cap="flat" cmpd="sng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6" name="Shape 169"/>
          <p:cNvSpPr/>
          <p:nvPr/>
        </p:nvSpPr>
        <p:spPr>
          <a:xfrm rot="-5400000">
            <a:off x="4209399" y="1153231"/>
            <a:ext cx="315380" cy="2213023"/>
          </a:xfrm>
          <a:prstGeom prst="leftBracket">
            <a:avLst>
              <a:gd name="adj" fmla="val 8333"/>
            </a:avLst>
          </a:prstGeom>
          <a:noFill/>
          <a:ln w="19050" cap="flat" cmpd="sng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7" name="Shape 169"/>
          <p:cNvSpPr/>
          <p:nvPr/>
        </p:nvSpPr>
        <p:spPr>
          <a:xfrm rot="-5400000">
            <a:off x="6287184" y="1299622"/>
            <a:ext cx="315380" cy="1920240"/>
          </a:xfrm>
          <a:prstGeom prst="leftBracket">
            <a:avLst>
              <a:gd name="adj" fmla="val 8333"/>
            </a:avLst>
          </a:prstGeom>
          <a:noFill/>
          <a:ln w="19050" cap="flat" cmpd="sng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(for law firms)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21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-165100" y="-101600"/>
            <a:ext cx="12598400" cy="695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5307440" y="2378030"/>
            <a:ext cx="5907273" cy="13225"/>
          </a:xfrm>
          <a:prstGeom prst="line">
            <a:avLst/>
          </a:prstGeom>
          <a:noFill/>
          <a:ln w="19050" cap="flat" cmpd="sng" algn="ctr">
            <a:solidFill>
              <a:srgbClr val="1E8FC6"/>
            </a:solidFill>
            <a:prstDash val="sysDot"/>
            <a:miter lim="800000"/>
          </a:ln>
          <a:effectLst/>
        </p:spPr>
      </p:cxnSp>
      <p:cxnSp>
        <p:nvCxnSpPr>
          <p:cNvPr id="13" name="Straight Connector 12"/>
          <p:cNvCxnSpPr/>
          <p:nvPr/>
        </p:nvCxnSpPr>
        <p:spPr>
          <a:xfrm flipV="1">
            <a:off x="5444944" y="3734081"/>
            <a:ext cx="5769767" cy="10353"/>
          </a:xfrm>
          <a:prstGeom prst="line">
            <a:avLst/>
          </a:prstGeom>
          <a:noFill/>
          <a:ln w="19050" cap="flat" cmpd="sng" algn="ctr">
            <a:solidFill>
              <a:srgbClr val="1E8FC6"/>
            </a:solidFill>
            <a:prstDash val="sysDot"/>
            <a:miter lim="800000"/>
          </a:ln>
          <a:effectLst/>
        </p:spPr>
      </p:cxnSp>
      <p:cxnSp>
        <p:nvCxnSpPr>
          <p:cNvPr id="14" name="Straight Connector 13"/>
          <p:cNvCxnSpPr/>
          <p:nvPr/>
        </p:nvCxnSpPr>
        <p:spPr>
          <a:xfrm flipV="1">
            <a:off x="5307440" y="5091932"/>
            <a:ext cx="5907272" cy="13225"/>
          </a:xfrm>
          <a:prstGeom prst="line">
            <a:avLst/>
          </a:prstGeom>
          <a:noFill/>
          <a:ln w="19050" cap="flat" cmpd="sng" algn="ctr">
            <a:solidFill>
              <a:srgbClr val="1E8FC6"/>
            </a:solidFill>
            <a:prstDash val="sysDot"/>
            <a:miter lim="800000"/>
          </a:ln>
          <a:effectLst/>
        </p:spPr>
      </p:cxnSp>
      <p:sp>
        <p:nvSpPr>
          <p:cNvPr id="15" name="Title 2"/>
          <p:cNvSpPr txBox="1">
            <a:spLocks/>
          </p:cNvSpPr>
          <p:nvPr/>
        </p:nvSpPr>
        <p:spPr>
          <a:xfrm>
            <a:off x="827087" y="48874"/>
            <a:ext cx="10515600" cy="666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53A9C9"/>
                </a:solidFill>
                <a:latin typeface="+mn-lt"/>
                <a:ea typeface="Myriad Pro" charset="0"/>
                <a:cs typeface="Myriad Pro" charset="0"/>
              </a:defRPr>
            </a:lvl1pPr>
          </a:lstStyle>
          <a:p>
            <a:r>
              <a:rPr lang="en-US" smtClean="0">
                <a:latin typeface="Calibri" charset="0"/>
                <a:ea typeface="Calibri" charset="0"/>
                <a:cs typeface="Calibri" charset="0"/>
              </a:rPr>
              <a:t>A Better Way to Manage Your Legal Department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16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44688" y="1001790"/>
            <a:ext cx="8328025" cy="4991100"/>
          </a:xfrm>
          <a:prstGeom prst="rect">
            <a:avLst/>
          </a:prstGeom>
        </p:spPr>
      </p:pic>
      <p:sp>
        <p:nvSpPr>
          <p:cNvPr id="17" name="Content Placeholder 7"/>
          <p:cNvSpPr txBox="1">
            <a:spLocks/>
          </p:cNvSpPr>
          <p:nvPr/>
        </p:nvSpPr>
        <p:spPr>
          <a:xfrm>
            <a:off x="6594476" y="1528576"/>
            <a:ext cx="4751238" cy="825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Myriad Pro" charset="0"/>
                <a:ea typeface="Myriad Pro" charset="0"/>
                <a:cs typeface="Myriad Pro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Myriad Pro" charset="0"/>
                <a:ea typeface="Myriad Pro" charset="0"/>
                <a:cs typeface="Myriad Pro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Myriad Pro" charset="0"/>
                <a:ea typeface="Myriad Pro" charset="0"/>
                <a:cs typeface="Myriad Pro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Myriad Pro" charset="0"/>
                <a:ea typeface="Myriad Pro" charset="0"/>
                <a:cs typeface="Myriad Pro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Myriad Pro" charset="0"/>
                <a:ea typeface="Myriad Pro" charset="0"/>
                <a:cs typeface="Myriad Pro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charset="0"/>
                <a:ea typeface="Calibri" charset="0"/>
                <a:cs typeface="Calibri" charset="0"/>
              </a:rPr>
              <a:t>Intuitive Legal Spend </a:t>
            </a:r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charset="0"/>
                <a:ea typeface="Calibri" charset="0"/>
                <a:cs typeface="Calibri" charset="0"/>
              </a:rPr>
              <a:t>&amp; Matter Management </a:t>
            </a:r>
            <a:r>
              <a:rPr lang="en-US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charset="0"/>
                <a:ea typeface="Calibri" charset="0"/>
                <a:cs typeface="Calibri" charset="0"/>
              </a:rPr>
              <a:t>Software</a:t>
            </a:r>
          </a:p>
        </p:txBody>
      </p:sp>
      <p:sp>
        <p:nvSpPr>
          <p:cNvPr id="18" name="Content Placeholder 7"/>
          <p:cNvSpPr txBox="1">
            <a:spLocks/>
          </p:cNvSpPr>
          <p:nvPr/>
        </p:nvSpPr>
        <p:spPr>
          <a:xfrm>
            <a:off x="6594476" y="2864642"/>
            <a:ext cx="4543425" cy="904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Myriad Pro" charset="0"/>
                <a:ea typeface="Myriad Pro" charset="0"/>
                <a:cs typeface="Myriad Pro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Myriad Pro" charset="0"/>
                <a:ea typeface="Myriad Pro" charset="0"/>
                <a:cs typeface="Myriad Pro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Myriad Pro" charset="0"/>
                <a:ea typeface="Myriad Pro" charset="0"/>
                <a:cs typeface="Myriad Pro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Myriad Pro" charset="0"/>
                <a:ea typeface="Myriad Pro" charset="0"/>
                <a:cs typeface="Myriad Pro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Myriad Pro" charset="0"/>
                <a:ea typeface="Myriad Pro" charset="0"/>
                <a:cs typeface="Myriad Pro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charset="0"/>
                <a:ea typeface="Calibri" charset="0"/>
                <a:cs typeface="Calibri" charset="0"/>
              </a:rPr>
              <a:t>Budgeting, Reporting &amp; Analytics For Better Insight</a:t>
            </a:r>
          </a:p>
        </p:txBody>
      </p:sp>
      <p:sp>
        <p:nvSpPr>
          <p:cNvPr id="19" name="Content Placeholder 7"/>
          <p:cNvSpPr txBox="1">
            <a:spLocks/>
          </p:cNvSpPr>
          <p:nvPr/>
        </p:nvSpPr>
        <p:spPr>
          <a:xfrm>
            <a:off x="6594476" y="4242725"/>
            <a:ext cx="4543424" cy="864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Myriad Pro" charset="0"/>
                <a:ea typeface="Myriad Pro" charset="0"/>
                <a:cs typeface="Myriad Pro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Myriad Pro" charset="0"/>
                <a:ea typeface="Myriad Pro" charset="0"/>
                <a:cs typeface="Myriad Pro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Myriad Pro" charset="0"/>
                <a:ea typeface="Myriad Pro" charset="0"/>
                <a:cs typeface="Myriad Pro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Myriad Pro" charset="0"/>
                <a:ea typeface="Myriad Pro" charset="0"/>
                <a:cs typeface="Myriad Pro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Myriad Pro" charset="0"/>
                <a:ea typeface="Myriad Pro" charset="0"/>
                <a:cs typeface="Myriad Pro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charset="0"/>
                <a:ea typeface="Calibri" charset="0"/>
                <a:cs typeface="Calibri" charset="0"/>
              </a:rPr>
              <a:t>Integrations with AP, IP Management, SSO, &amp; More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49293" y="6297040"/>
            <a:ext cx="5860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83E4B"/>
                </a:solidFill>
                <a:ea typeface="Calibri" charset="0"/>
                <a:cs typeface="Calibri" charset="0"/>
              </a:rPr>
              <a:t>www.simplelegal.com </a:t>
            </a:r>
            <a:r>
              <a:rPr lang="en-US" dirty="0" smtClean="0">
                <a:solidFill>
                  <a:srgbClr val="383E4B"/>
                </a:solidFill>
                <a:ea typeface="Calibri" charset="0"/>
                <a:cs typeface="Calibri" charset="0"/>
              </a:rPr>
              <a:t>|</a:t>
            </a:r>
            <a:r>
              <a:rPr lang="en-US" sz="1400" dirty="0" smtClean="0">
                <a:solidFill>
                  <a:srgbClr val="383E4B"/>
                </a:solidFill>
                <a:ea typeface="Calibri" charset="0"/>
                <a:cs typeface="Calibri" charset="0"/>
              </a:rPr>
              <a:t> </a:t>
            </a:r>
            <a:r>
              <a:rPr lang="en-US" sz="1400" dirty="0" err="1">
                <a:solidFill>
                  <a:srgbClr val="383E4B"/>
                </a:solidFill>
                <a:ea typeface="Calibri" charset="0"/>
                <a:cs typeface="Calibri" charset="0"/>
              </a:rPr>
              <a:t>sales@simplelegal.com</a:t>
            </a:r>
            <a:r>
              <a:rPr lang="en-US" sz="1400" dirty="0">
                <a:solidFill>
                  <a:srgbClr val="383E4B"/>
                </a:solidFill>
                <a:ea typeface="Calibri" charset="0"/>
                <a:cs typeface="Calibri" charset="0"/>
              </a:rPr>
              <a:t> </a:t>
            </a:r>
            <a:r>
              <a:rPr lang="en-US" dirty="0">
                <a:solidFill>
                  <a:srgbClr val="383E4B"/>
                </a:solidFill>
                <a:ea typeface="Calibri" charset="0"/>
                <a:cs typeface="Calibri" charset="0"/>
              </a:rPr>
              <a:t>|</a:t>
            </a:r>
            <a:r>
              <a:rPr lang="en-US" sz="1400" dirty="0" smtClean="0">
                <a:solidFill>
                  <a:srgbClr val="383E4B"/>
                </a:solidFill>
                <a:ea typeface="Calibri" charset="0"/>
                <a:cs typeface="Calibri" charset="0"/>
              </a:rPr>
              <a:t> (650) 376-0604 </a:t>
            </a:r>
            <a:endParaRPr lang="en-US" sz="1400" dirty="0">
              <a:solidFill>
                <a:srgbClr val="383E4B"/>
              </a:solidFill>
              <a:ea typeface="Calibri" charset="0"/>
              <a:cs typeface="Calibri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070" y="6287314"/>
            <a:ext cx="1955787" cy="44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81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This Template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3275012"/>
            <a:ext cx="10744200" cy="26590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600" dirty="0"/>
              <a:t>Review the template and take note of slides that require customization based on your process with your outside law firms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600" dirty="0"/>
              <a:t>Add / update slides with your company’s information and process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600" dirty="0"/>
              <a:t>Share slides with your law firm(s) and discuss the purpose of the training deck (slide 5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4" name="Rounded Rectangle 3"/>
          <p:cNvSpPr/>
          <p:nvPr/>
        </p:nvSpPr>
        <p:spPr>
          <a:xfrm>
            <a:off x="602974" y="1509575"/>
            <a:ext cx="10986052" cy="127195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4B87"/>
                </a:solidFill>
                <a:latin typeface="Arial" charset="0"/>
                <a:ea typeface="Arial" charset="0"/>
                <a:cs typeface="Arial" charset="0"/>
              </a:rPr>
              <a:t>Purpose: A framework for training your law firms on the importance of accruals, how to accurately and effectively calculate them, and how and when to submit them</a:t>
            </a:r>
          </a:p>
        </p:txBody>
      </p:sp>
    </p:spTree>
    <p:extLst>
      <p:ext uri="{BB962C8B-B14F-4D97-AF65-F5344CB8AC3E}">
        <p14:creationId xmlns:p14="http://schemas.microsoft.com/office/powerpoint/2010/main" val="59859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Template Topics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343025"/>
            <a:ext cx="10515600" cy="4833938"/>
          </a:xfrm>
        </p:spPr>
        <p:txBody>
          <a:bodyPr/>
          <a:lstStyle/>
          <a:p>
            <a:r>
              <a:rPr lang="en-US" dirty="0"/>
              <a:t>Reporting Legal </a:t>
            </a:r>
            <a:r>
              <a:rPr lang="en-US" dirty="0" smtClean="0"/>
              <a:t>Accruals “WIP</a:t>
            </a:r>
            <a:r>
              <a:rPr lang="en-US" dirty="0"/>
              <a:t>” / Unbilled </a:t>
            </a:r>
            <a:r>
              <a:rPr lang="en-US" dirty="0" smtClean="0"/>
              <a:t>Estimates</a:t>
            </a:r>
          </a:p>
          <a:p>
            <a:r>
              <a:rPr lang="en-US" dirty="0"/>
              <a:t>Calculating Accruals </a:t>
            </a:r>
            <a:r>
              <a:rPr lang="en-US" dirty="0" smtClean="0"/>
              <a:t>for Non-Completion Matters</a:t>
            </a:r>
          </a:p>
          <a:p>
            <a:r>
              <a:rPr lang="en-US" dirty="0"/>
              <a:t>Calculating Accruals for Completion Matters</a:t>
            </a:r>
          </a:p>
        </p:txBody>
      </p:sp>
    </p:spTree>
    <p:extLst>
      <p:ext uri="{BB962C8B-B14F-4D97-AF65-F5344CB8AC3E}">
        <p14:creationId xmlns:p14="http://schemas.microsoft.com/office/powerpoint/2010/main" val="1040723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1899" y="1122363"/>
            <a:ext cx="10048061" cy="2188507"/>
          </a:xfrm>
        </p:spPr>
        <p:txBody>
          <a:bodyPr/>
          <a:lstStyle/>
          <a:p>
            <a:r>
              <a:rPr lang="en-US" dirty="0" smtClean="0"/>
              <a:t>Reporting Legal Accruals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“WIP” / Unbilled Estimates</a:t>
            </a:r>
            <a:endParaRPr lang="en-US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 smtClean="0"/>
              <a:t>Law Firm Training Deck Template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655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Accrual Information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2974" y="1700181"/>
            <a:ext cx="10986052" cy="4193399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Securities and financial requirements mandate that 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companies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  <a:sym typeface="Montserrat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keep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and report accurate accounting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records</a:t>
            </a:r>
            <a:endParaRPr lang="en-US" sz="24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Montserrat"/>
            </a:endParaRPr>
          </a:p>
          <a:p>
            <a:pPr lvl="0">
              <a:spcBef>
                <a:spcPts val="0"/>
              </a:spcBef>
              <a:buNone/>
            </a:pPr>
            <a:endParaRPr lang="en-US" sz="2400" dirty="0">
              <a:latin typeface="Arial" charset="0"/>
              <a:ea typeface="Arial" charset="0"/>
              <a:cs typeface="Arial" charset="0"/>
              <a:sym typeface="Montserrat"/>
            </a:endParaRPr>
          </a:p>
          <a:p>
            <a:pPr lvl="0">
              <a:spcBef>
                <a:spcPts val="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Accruals are 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critical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 to those reporting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obligations </a:t>
            </a:r>
            <a:endParaRPr lang="en-US" sz="24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Montserrat"/>
            </a:endParaRPr>
          </a:p>
          <a:p>
            <a:pPr lvl="0">
              <a:spcBef>
                <a:spcPts val="0"/>
              </a:spcBef>
              <a:buNone/>
            </a:pPr>
            <a:endParaRPr lang="en-US" sz="24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Montserrat"/>
            </a:endParaRPr>
          </a:p>
          <a:p>
            <a:pPr lvl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Companies rely on you to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provide accurate Accrual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information</a:t>
            </a:r>
            <a:endParaRPr lang="en-US" sz="24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Montserra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02974" y="4345090"/>
            <a:ext cx="10986052" cy="109016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2013" y="4567008"/>
            <a:ext cx="104427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smtClean="0">
                <a:latin typeface="Arial" charset="0"/>
                <a:ea typeface="Arial" charset="0"/>
                <a:cs typeface="Arial" charset="0"/>
                <a:sym typeface="Montserrat"/>
              </a:rPr>
              <a:t>Accruals</a:t>
            </a:r>
            <a:r>
              <a:rPr lang="en-US" dirty="0" smtClean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 (WIP </a:t>
            </a:r>
            <a:r>
              <a:rPr lang="mr-IN" dirty="0" smtClean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–</a:t>
            </a:r>
            <a:r>
              <a:rPr lang="en-US" dirty="0" smtClean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 Work in Process / Unbilled Estimates): costs / expenses, such as legal fees, for services that have been provided but not yet invoiced as of a cut-off date (accrual basis accounting)</a:t>
            </a:r>
            <a:endParaRPr lang="en-US" dirty="0">
              <a:solidFill>
                <a:srgbClr val="666666"/>
              </a:solidFill>
              <a:latin typeface="Arial" charset="0"/>
              <a:ea typeface="Arial" charset="0"/>
              <a:cs typeface="Arial" charset="0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154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to Submit Accruals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97594"/>
            <a:ext cx="10744200" cy="4193399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/>
              <a:t>[ Provide instructions on how communication will be sent to your law firms indicating that accrual period is open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en-US" sz="2400" dirty="0" err="1" smtClean="0"/>
              <a:t>SimpleLegal</a:t>
            </a:r>
            <a:r>
              <a:rPr lang="en-US" sz="2400" dirty="0" smtClean="0"/>
              <a:t> example below ]</a:t>
            </a:r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609600" y="2719895"/>
            <a:ext cx="5017477" cy="108321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Open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4 business days before end of month (8am PST)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1311" y="2719895"/>
            <a:ext cx="5262489" cy="108321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Close</a:t>
            </a: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2 business days before end of month (12pm PST)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4082" y="4527495"/>
            <a:ext cx="4385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SimpleLegal</a:t>
            </a:r>
            <a:r>
              <a:rPr lang="en-US" dirty="0" smtClean="0"/>
              <a:t> will send you 3 email reminders: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23783" y="5000292"/>
            <a:ext cx="43056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dirty="0" smtClean="0"/>
              <a:t>3 days before the accrual window opens</a:t>
            </a:r>
          </a:p>
          <a:p>
            <a:pPr marL="342900" indent="-342900">
              <a:buAutoNum type="arabicParenBoth"/>
            </a:pPr>
            <a:r>
              <a:rPr lang="en-US" dirty="0" smtClean="0"/>
              <a:t>The day the accrual window opens</a:t>
            </a:r>
          </a:p>
          <a:p>
            <a:pPr marL="342900" indent="-342900">
              <a:buAutoNum type="arabicParenBoth"/>
            </a:pPr>
            <a:r>
              <a:rPr lang="en-US" dirty="0" smtClean="0"/>
              <a:t>The day the accrual window closes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4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Submit Accruals</a:t>
            </a:r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838200" y="1211275"/>
            <a:ext cx="10954043" cy="79233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4B8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4B8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4B87"/>
              </a:buClr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4B8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4B8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ClrTx/>
              <a:buFontTx/>
              <a:buNone/>
            </a:pPr>
            <a:r>
              <a:rPr lang="en-US" sz="2400" dirty="0" smtClean="0"/>
              <a:t>[ Provide instructions on how your law firm will enter Accrual information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en-US" sz="2400" dirty="0" err="1" smtClean="0"/>
              <a:t>SimpleLegal</a:t>
            </a:r>
            <a:r>
              <a:rPr lang="en-US" sz="2400" dirty="0" smtClean="0"/>
              <a:t> example below ]</a:t>
            </a:r>
            <a:endParaRPr lang="en-US" sz="2400" dirty="0"/>
          </a:p>
        </p:txBody>
      </p:sp>
      <p:sp>
        <p:nvSpPr>
          <p:cNvPr id="11" name="Shape 92"/>
          <p:cNvSpPr/>
          <p:nvPr/>
        </p:nvSpPr>
        <p:spPr>
          <a:xfrm>
            <a:off x="838200" y="2285529"/>
            <a:ext cx="259500" cy="272403"/>
          </a:xfrm>
          <a:prstGeom prst="ellipse">
            <a:avLst/>
          </a:prstGeom>
          <a:solidFill>
            <a:srgbClr val="3A81BA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4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Karla"/>
              </a:rPr>
              <a:t>1</a:t>
            </a:r>
          </a:p>
        </p:txBody>
      </p:sp>
      <p:sp>
        <p:nvSpPr>
          <p:cNvPr id="12" name="Shape 94"/>
          <p:cNvSpPr/>
          <p:nvPr/>
        </p:nvSpPr>
        <p:spPr>
          <a:xfrm>
            <a:off x="881804" y="4053769"/>
            <a:ext cx="259500" cy="272403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4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Karla"/>
              </a:rPr>
              <a:t>2</a:t>
            </a:r>
          </a:p>
        </p:txBody>
      </p:sp>
      <p:sp>
        <p:nvSpPr>
          <p:cNvPr id="13" name="Shape 99"/>
          <p:cNvSpPr/>
          <p:nvPr/>
        </p:nvSpPr>
        <p:spPr>
          <a:xfrm>
            <a:off x="881804" y="5185292"/>
            <a:ext cx="259500" cy="272403"/>
          </a:xfrm>
          <a:prstGeom prst="ellipse">
            <a:avLst/>
          </a:prstGeom>
          <a:solidFill>
            <a:srgbClr val="8BAB4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4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Karla"/>
              </a:rPr>
              <a:t>3</a:t>
            </a:r>
          </a:p>
        </p:txBody>
      </p:sp>
      <p:pic>
        <p:nvPicPr>
          <p:cNvPr id="14" name="Shape 98"/>
          <p:cNvPicPr preferRelativeResize="0"/>
          <p:nvPr/>
        </p:nvPicPr>
        <p:blipFill rotWithShape="1">
          <a:blip r:embed="rId2">
            <a:alphaModFix/>
          </a:blip>
          <a:srcRect l="35265" t="19549" r="10124" b="26663"/>
          <a:stretch/>
        </p:blipFill>
        <p:spPr>
          <a:xfrm>
            <a:off x="7295031" y="2061602"/>
            <a:ext cx="3205129" cy="145900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hape 96"/>
          <p:cNvSpPr txBox="1"/>
          <p:nvPr/>
        </p:nvSpPr>
        <p:spPr>
          <a:xfrm>
            <a:off x="6568803" y="2118293"/>
            <a:ext cx="590100" cy="342523"/>
          </a:xfrm>
          <a:prstGeom prst="rect">
            <a:avLst/>
          </a:prstGeom>
          <a:solidFill>
            <a:srgbClr val="3A81BA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Step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97700" y="2249747"/>
            <a:ext cx="4375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email link to “Submit Unbilled Amount”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84907" y="3993107"/>
            <a:ext cx="51550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Enter 2 numbers for each matter:</a:t>
            </a:r>
          </a:p>
          <a:p>
            <a:pPr marL="573088" lvl="1" indent="-287338">
              <a:buFont typeface="Arial" charset="0"/>
              <a:buChar char="•"/>
            </a:pPr>
            <a:r>
              <a:rPr lang="en-US" dirty="0" smtClean="0"/>
              <a:t>Prior periods (e.g. Feb 2017 and prior) unbilled</a:t>
            </a:r>
          </a:p>
          <a:p>
            <a:pPr marL="573088" lvl="1" indent="-287338">
              <a:buFont typeface="Arial" charset="0"/>
              <a:buChar char="•"/>
            </a:pPr>
            <a:r>
              <a:rPr lang="en-US" dirty="0" smtClean="0"/>
              <a:t>Current month (e.g. Mar 2017) unbilled</a:t>
            </a:r>
            <a:endParaRPr lang="en-US" dirty="0"/>
          </a:p>
        </p:txBody>
      </p:sp>
      <p:sp>
        <p:nvSpPr>
          <p:cNvPr id="18" name="Shape 97"/>
          <p:cNvSpPr txBox="1"/>
          <p:nvPr/>
        </p:nvSpPr>
        <p:spPr>
          <a:xfrm>
            <a:off x="6614152" y="4048749"/>
            <a:ext cx="590100" cy="342523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Step 2</a:t>
            </a:r>
          </a:p>
        </p:txBody>
      </p:sp>
      <p:pic>
        <p:nvPicPr>
          <p:cNvPr id="19" name="Shape 103"/>
          <p:cNvPicPr preferRelativeResize="0"/>
          <p:nvPr/>
        </p:nvPicPr>
        <p:blipFill rotWithShape="1">
          <a:blip r:embed="rId3">
            <a:alphaModFix/>
          </a:blip>
          <a:srcRect l="31961"/>
          <a:stretch/>
        </p:blipFill>
        <p:spPr>
          <a:xfrm>
            <a:off x="7478734" y="4031195"/>
            <a:ext cx="3477192" cy="7946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Shape 10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78735" y="5129473"/>
            <a:ext cx="3477192" cy="59603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Shape 102"/>
          <p:cNvSpPr txBox="1"/>
          <p:nvPr/>
        </p:nvSpPr>
        <p:spPr>
          <a:xfrm>
            <a:off x="6588752" y="5129472"/>
            <a:ext cx="590100" cy="342523"/>
          </a:xfrm>
          <a:prstGeom prst="rect">
            <a:avLst/>
          </a:prstGeom>
          <a:solidFill>
            <a:srgbClr val="8BAB4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0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Montserrat"/>
              </a:rPr>
              <a:t>Step 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41304" y="5170566"/>
            <a:ext cx="4926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“Submit Unbilled Amount” at bottom of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19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1899" y="1122363"/>
            <a:ext cx="10048061" cy="2188507"/>
          </a:xfrm>
        </p:spPr>
        <p:txBody>
          <a:bodyPr/>
          <a:lstStyle/>
          <a:p>
            <a:r>
              <a:rPr lang="en-US" dirty="0" smtClean="0"/>
              <a:t>Calculating Accruals for</a:t>
            </a:r>
            <a:br>
              <a:rPr lang="en-US" dirty="0" smtClean="0"/>
            </a:br>
            <a:r>
              <a:rPr lang="en-US" dirty="0" smtClean="0"/>
              <a:t>Non-Completion Matters</a:t>
            </a:r>
            <a:endParaRPr lang="en-US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 smtClean="0"/>
              <a:t>(Commercial, Corporate, Contract, Litigation, Employment)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4100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Accruals for Non-Completion Matters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5950" y="2357438"/>
            <a:ext cx="11137900" cy="3729039"/>
          </a:xfrm>
        </p:spPr>
        <p:txBody>
          <a:bodyPr>
            <a:noAutofit/>
          </a:bodyPr>
          <a:lstStyle/>
          <a:p>
            <a:pPr marL="12700" lvl="0" indent="-127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b="1" dirty="0" smtClean="0">
                <a:solidFill>
                  <a:schemeClr val="tx1"/>
                </a:solidFill>
                <a:sym typeface="Montserrat"/>
              </a:rPr>
              <a:t>Prior </a:t>
            </a:r>
            <a:r>
              <a:rPr lang="en-US" sz="1400" b="1" dirty="0">
                <a:solidFill>
                  <a:schemeClr val="tx1"/>
                </a:solidFill>
                <a:sym typeface="Montserrat"/>
              </a:rPr>
              <a:t>Periods:</a:t>
            </a:r>
            <a:r>
              <a:rPr lang="en-US" sz="1400" dirty="0">
                <a:solidFill>
                  <a:schemeClr val="tx1"/>
                </a:solidFill>
                <a:sym typeface="Montserrat"/>
              </a:rPr>
              <a:t> For </a:t>
            </a:r>
            <a:r>
              <a:rPr lang="en-US" sz="1400" i="1" dirty="0">
                <a:solidFill>
                  <a:schemeClr val="tx1"/>
                </a:solidFill>
                <a:sym typeface="Montserrat"/>
              </a:rPr>
              <a:t>each</a:t>
            </a:r>
            <a:r>
              <a:rPr lang="en-US" sz="1400" b="1" dirty="0">
                <a:solidFill>
                  <a:schemeClr val="tx1"/>
                </a:solidFill>
                <a:sym typeface="Montserrat"/>
              </a:rPr>
              <a:t> </a:t>
            </a:r>
            <a:r>
              <a:rPr lang="en-US" sz="1400" dirty="0">
                <a:solidFill>
                  <a:schemeClr val="tx1"/>
                </a:solidFill>
                <a:sym typeface="Montserrat"/>
              </a:rPr>
              <a:t>matter, enter the cumulative amount of all unbilled </a:t>
            </a:r>
            <a:r>
              <a:rPr lang="en-US" sz="1400" dirty="0" smtClean="0">
                <a:solidFill>
                  <a:schemeClr val="tx1"/>
                </a:solidFill>
                <a:sym typeface="Montserrat"/>
              </a:rPr>
              <a:t>fees / expenses </a:t>
            </a:r>
            <a:r>
              <a:rPr lang="en-US" sz="1400" dirty="0">
                <a:solidFill>
                  <a:schemeClr val="tx1"/>
                </a:solidFill>
                <a:sym typeface="Montserrat"/>
              </a:rPr>
              <a:t>your firm incurred in every month that</a:t>
            </a:r>
            <a:r>
              <a:rPr lang="en-US" sz="1400" b="1" dirty="0">
                <a:solidFill>
                  <a:schemeClr val="tx1"/>
                </a:solidFill>
                <a:sym typeface="Montserrat"/>
              </a:rPr>
              <a:t> PRECEDES the current </a:t>
            </a:r>
            <a:r>
              <a:rPr lang="en-US" sz="1400" b="1" dirty="0" smtClean="0">
                <a:solidFill>
                  <a:schemeClr val="tx1"/>
                </a:solidFill>
                <a:sym typeface="Montserrat"/>
              </a:rPr>
              <a:t>month</a:t>
            </a:r>
            <a:endParaRPr lang="en-US" sz="1400" dirty="0">
              <a:solidFill>
                <a:schemeClr val="tx1"/>
              </a:solidFill>
              <a:sym typeface="Montserrat"/>
            </a:endParaRPr>
          </a:p>
          <a:p>
            <a:pPr marL="463550" lvl="1" indent="-2317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u="sng" dirty="0" smtClean="0">
                <a:solidFill>
                  <a:schemeClr val="tx1"/>
                </a:solidFill>
                <a:sym typeface="Montserrat"/>
              </a:rPr>
              <a:t>Exclude</a:t>
            </a:r>
            <a:r>
              <a:rPr lang="en-US" sz="1400" dirty="0" smtClean="0">
                <a:solidFill>
                  <a:schemeClr val="tx1"/>
                </a:solidFill>
                <a:sym typeface="Montserrat"/>
              </a:rPr>
              <a:t> prior period unbilled fees/expenses that will be invoiced to </a:t>
            </a:r>
            <a:r>
              <a:rPr lang="en-US" sz="1400" cap="small" dirty="0" smtClean="0">
                <a:solidFill>
                  <a:schemeClr val="tx1"/>
                </a:solidFill>
                <a:sym typeface="Montserrat"/>
              </a:rPr>
              <a:t>[ insert company name ]</a:t>
            </a:r>
            <a:r>
              <a:rPr lang="en-US" sz="1400" dirty="0" smtClean="0">
                <a:solidFill>
                  <a:schemeClr val="tx1"/>
                </a:solidFill>
                <a:sym typeface="Montserrat"/>
              </a:rPr>
              <a:t> before the accrual window closes</a:t>
            </a:r>
          </a:p>
          <a:p>
            <a:pPr marL="463550" lvl="1" indent="-2317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u="sng" dirty="0" smtClean="0">
                <a:solidFill>
                  <a:schemeClr val="tx1"/>
                </a:solidFill>
                <a:sym typeface="Montserrat"/>
              </a:rPr>
              <a:t>Include</a:t>
            </a:r>
            <a:r>
              <a:rPr lang="en-US" sz="1400" dirty="0" smtClean="0">
                <a:solidFill>
                  <a:schemeClr val="tx1"/>
                </a:solidFill>
                <a:sym typeface="Montserrat"/>
              </a:rPr>
              <a:t> prior period unbilled fees/expenses that will be invoiced to </a:t>
            </a:r>
            <a:r>
              <a:rPr lang="en-US" sz="1400" cap="small" dirty="0" smtClean="0">
                <a:solidFill>
                  <a:schemeClr val="tx1"/>
                </a:solidFill>
                <a:sym typeface="Montserrat"/>
              </a:rPr>
              <a:t>[ insert company name ]</a:t>
            </a:r>
            <a:r>
              <a:rPr lang="en-US" sz="1400" dirty="0" smtClean="0">
                <a:solidFill>
                  <a:schemeClr val="tx1"/>
                </a:solidFill>
                <a:sym typeface="Montserrat"/>
              </a:rPr>
              <a:t> between accrual window closing and end of the current month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400" b="1" dirty="0" smtClean="0">
                <a:solidFill>
                  <a:schemeClr val="tx1"/>
                </a:solidFill>
                <a:sym typeface="Montserrat"/>
              </a:rPr>
              <a:t>IMPORTANT NOTE:</a:t>
            </a:r>
            <a:r>
              <a:rPr lang="en-US" sz="1400" dirty="0" smtClean="0">
                <a:solidFill>
                  <a:schemeClr val="tx1"/>
                </a:solidFill>
                <a:sym typeface="Montserrat"/>
              </a:rPr>
              <a:t> Remember to report the cumulative amount for all unbilled fees and expenses until you submit an invoice for the work.  </a:t>
            </a:r>
            <a:br>
              <a:rPr lang="en-US" sz="1400" dirty="0" smtClean="0">
                <a:solidFill>
                  <a:schemeClr val="tx1"/>
                </a:solidFill>
                <a:sym typeface="Montserrat"/>
              </a:rPr>
            </a:br>
            <a:r>
              <a:rPr lang="en-US" sz="1400" dirty="0" smtClean="0">
                <a:solidFill>
                  <a:schemeClr val="tx1"/>
                </a:solidFill>
                <a:sym typeface="Montserrat"/>
              </a:rPr>
              <a:t>Once you invoice work, you should reduce the total unbilled fees / expenses by the amount that has been invoiced.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b="1" dirty="0" smtClean="0">
                <a:solidFill>
                  <a:schemeClr val="tx1"/>
                </a:solidFill>
                <a:sym typeface="Montserrat"/>
              </a:rPr>
              <a:t>Current </a:t>
            </a:r>
            <a:r>
              <a:rPr lang="en-US" sz="1400" b="1" dirty="0">
                <a:solidFill>
                  <a:schemeClr val="tx1"/>
                </a:solidFill>
                <a:sym typeface="Montserrat"/>
              </a:rPr>
              <a:t>Period:</a:t>
            </a:r>
            <a:r>
              <a:rPr lang="en-US" sz="1400" dirty="0">
                <a:solidFill>
                  <a:schemeClr val="tx1"/>
                </a:solidFill>
                <a:sym typeface="Montserrat"/>
              </a:rPr>
              <a:t> For </a:t>
            </a:r>
            <a:r>
              <a:rPr lang="en-US" sz="1400" i="1" dirty="0">
                <a:solidFill>
                  <a:schemeClr val="tx1"/>
                </a:solidFill>
                <a:sym typeface="Montserrat"/>
              </a:rPr>
              <a:t>each</a:t>
            </a:r>
            <a:r>
              <a:rPr lang="en-US" sz="1400" dirty="0">
                <a:solidFill>
                  <a:schemeClr val="tx1"/>
                </a:solidFill>
                <a:sym typeface="Montserrat"/>
              </a:rPr>
              <a:t> matter, enter the amount of unbilled </a:t>
            </a:r>
            <a:r>
              <a:rPr lang="en-US" sz="1400" dirty="0" smtClean="0">
                <a:solidFill>
                  <a:schemeClr val="tx1"/>
                </a:solidFill>
                <a:sym typeface="Montserrat"/>
              </a:rPr>
              <a:t>fees / expenses </a:t>
            </a:r>
            <a:r>
              <a:rPr lang="en-US" sz="1400" dirty="0">
                <a:solidFill>
                  <a:schemeClr val="tx1"/>
                </a:solidFill>
                <a:sym typeface="Montserrat"/>
              </a:rPr>
              <a:t>your firm already incurred in the current month </a:t>
            </a:r>
            <a:r>
              <a:rPr lang="en-US" sz="1400" b="1" u="sng" dirty="0">
                <a:solidFill>
                  <a:schemeClr val="tx1"/>
                </a:solidFill>
                <a:sym typeface="Montserrat"/>
              </a:rPr>
              <a:t>plus</a:t>
            </a:r>
            <a:r>
              <a:rPr lang="en-US" sz="1400" b="1" dirty="0">
                <a:solidFill>
                  <a:schemeClr val="tx1"/>
                </a:solidFill>
                <a:sym typeface="Montserrat"/>
              </a:rPr>
              <a:t> the amount of unbilled </a:t>
            </a:r>
            <a:r>
              <a:rPr lang="en-US" sz="1400" b="1" dirty="0" smtClean="0">
                <a:solidFill>
                  <a:schemeClr val="tx1"/>
                </a:solidFill>
                <a:sym typeface="Montserrat"/>
              </a:rPr>
              <a:t>fees / expenses </a:t>
            </a:r>
            <a:r>
              <a:rPr lang="en-US" sz="1400" b="1" dirty="0">
                <a:solidFill>
                  <a:schemeClr val="tx1"/>
                </a:solidFill>
                <a:sym typeface="Montserrat"/>
              </a:rPr>
              <a:t>you expect </a:t>
            </a:r>
            <a:r>
              <a:rPr lang="en-US" sz="1400" b="1" i="1" dirty="0">
                <a:solidFill>
                  <a:schemeClr val="tx1"/>
                </a:solidFill>
                <a:sym typeface="Montserrat"/>
              </a:rPr>
              <a:t>to incur through remainder of the </a:t>
            </a:r>
            <a:r>
              <a:rPr lang="en-US" sz="1400" b="1" i="1" dirty="0" smtClean="0">
                <a:solidFill>
                  <a:schemeClr val="tx1"/>
                </a:solidFill>
                <a:sym typeface="Montserrat"/>
              </a:rPr>
              <a:t>month</a:t>
            </a:r>
          </a:p>
          <a:p>
            <a:pPr marL="463550" lvl="1" indent="-2317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u="sng" dirty="0" smtClean="0">
                <a:solidFill>
                  <a:schemeClr val="tx1"/>
                </a:solidFill>
                <a:sym typeface="Montserrat"/>
              </a:rPr>
              <a:t>Exclude</a:t>
            </a:r>
            <a:r>
              <a:rPr lang="en-US" sz="1400" dirty="0" smtClean="0">
                <a:solidFill>
                  <a:schemeClr val="tx1"/>
                </a:solidFill>
                <a:sym typeface="Montserrat"/>
              </a:rPr>
              <a:t> current period unbilled fees / expenses that will be billed to </a:t>
            </a:r>
            <a:r>
              <a:rPr lang="en-US" sz="1400" cap="small" dirty="0" smtClean="0">
                <a:solidFill>
                  <a:schemeClr val="tx1"/>
                </a:solidFill>
                <a:sym typeface="Montserrat"/>
              </a:rPr>
              <a:t>[ insert company name ]</a:t>
            </a:r>
            <a:r>
              <a:rPr lang="en-US" sz="1400" dirty="0" smtClean="0">
                <a:solidFill>
                  <a:schemeClr val="tx1"/>
                </a:solidFill>
                <a:sym typeface="Montserrat"/>
              </a:rPr>
              <a:t> before the accrual window closes</a:t>
            </a:r>
          </a:p>
          <a:p>
            <a:pPr marL="463550" lvl="1" indent="-2317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u="sng" dirty="0" smtClean="0">
                <a:solidFill>
                  <a:schemeClr val="tx1"/>
                </a:solidFill>
                <a:sym typeface="Montserrat"/>
              </a:rPr>
              <a:t>Include</a:t>
            </a:r>
            <a:r>
              <a:rPr lang="en-US" sz="1400" dirty="0" smtClean="0">
                <a:solidFill>
                  <a:schemeClr val="tx1"/>
                </a:solidFill>
                <a:sym typeface="Montserrat"/>
              </a:rPr>
              <a:t> </a:t>
            </a:r>
            <a:r>
              <a:rPr lang="en-US" sz="1400" dirty="0">
                <a:solidFill>
                  <a:schemeClr val="tx1"/>
                </a:solidFill>
                <a:sym typeface="Montserrat"/>
              </a:rPr>
              <a:t>current period unbilled </a:t>
            </a:r>
            <a:r>
              <a:rPr lang="en-US" sz="1400" dirty="0" smtClean="0">
                <a:solidFill>
                  <a:schemeClr val="tx1"/>
                </a:solidFill>
                <a:sym typeface="Montserrat"/>
              </a:rPr>
              <a:t>fees / expenses </a:t>
            </a:r>
            <a:r>
              <a:rPr lang="en-US" sz="1400" dirty="0">
                <a:solidFill>
                  <a:schemeClr val="tx1"/>
                </a:solidFill>
                <a:sym typeface="Montserrat"/>
              </a:rPr>
              <a:t>that will be billed to </a:t>
            </a:r>
            <a:r>
              <a:rPr lang="en-US" sz="1400" cap="small" dirty="0">
                <a:solidFill>
                  <a:schemeClr val="tx1"/>
                </a:solidFill>
                <a:sym typeface="Montserrat"/>
              </a:rPr>
              <a:t>[ insert company name ]</a:t>
            </a:r>
            <a:r>
              <a:rPr lang="en-US" sz="1400" dirty="0">
                <a:solidFill>
                  <a:schemeClr val="tx1"/>
                </a:solidFill>
                <a:sym typeface="Montserrat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sym typeface="Montserrat"/>
              </a:rPr>
              <a:t>between </a:t>
            </a:r>
            <a:r>
              <a:rPr lang="en-US" sz="1400" dirty="0">
                <a:solidFill>
                  <a:schemeClr val="tx1"/>
                </a:solidFill>
                <a:sym typeface="Montserrat"/>
              </a:rPr>
              <a:t>accrual </a:t>
            </a:r>
            <a:r>
              <a:rPr lang="en-US" sz="1400" dirty="0" smtClean="0">
                <a:solidFill>
                  <a:schemeClr val="tx1"/>
                </a:solidFill>
                <a:sym typeface="Montserrat"/>
              </a:rPr>
              <a:t>window </a:t>
            </a:r>
            <a:r>
              <a:rPr lang="en-US" sz="1400" dirty="0">
                <a:solidFill>
                  <a:schemeClr val="tx1"/>
                </a:solidFill>
                <a:sym typeface="Montserrat"/>
              </a:rPr>
              <a:t>closing and end of the current </a:t>
            </a:r>
            <a:r>
              <a:rPr lang="en-US" sz="1400" dirty="0" smtClean="0">
                <a:solidFill>
                  <a:schemeClr val="tx1"/>
                </a:solidFill>
                <a:sym typeface="Montserrat"/>
              </a:rPr>
              <a:t>month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15950" y="1292225"/>
            <a:ext cx="10960100" cy="7620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Prior Month Services Provided Not Yet Invoiced + Current Month Services Provided Not Yet Invoiced =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Month End Accrual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20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mpleLegal PowerPoint Template" id="{9C3AFFB0-2F10-A442-AC30-BE1516477EEC}" vid="{B5E6AD21-0E45-D842-8744-F4CE553DEA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SimpleLegal PowerPoint Template</Template>
  <TotalTime>70</TotalTime>
  <Words>1242</Words>
  <Application>Microsoft Macintosh PowerPoint</Application>
  <PresentationFormat>Widescreen</PresentationFormat>
  <Paragraphs>126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Karla</vt:lpstr>
      <vt:lpstr>Montserrat</vt:lpstr>
      <vt:lpstr>Myriad Pro</vt:lpstr>
      <vt:lpstr>Wingdings</vt:lpstr>
      <vt:lpstr>Office Theme</vt:lpstr>
      <vt:lpstr>Law Firm Accruals Training</vt:lpstr>
      <vt:lpstr>How to Use This Template</vt:lpstr>
      <vt:lpstr>Template Topics</vt:lpstr>
      <vt:lpstr>Reporting Legal Accruals “WIP” / Unbilled Estimates</vt:lpstr>
      <vt:lpstr>Importance of Accrual Information</vt:lpstr>
      <vt:lpstr>When to Submit Accruals</vt:lpstr>
      <vt:lpstr>How to Submit Accruals</vt:lpstr>
      <vt:lpstr>Calculating Accruals for Non-Completion Matters</vt:lpstr>
      <vt:lpstr>Accruals for Non-Completion Matters</vt:lpstr>
      <vt:lpstr>Example (for law firms)</vt:lpstr>
      <vt:lpstr>Calculating Accruals for Completion Matters</vt:lpstr>
      <vt:lpstr>Accruals for Completion Matters</vt:lpstr>
      <vt:lpstr>Accruals for Completion Matters</vt:lpstr>
      <vt:lpstr>Example (for law firms)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Guenther</dc:creator>
  <cp:lastModifiedBy>Microsoft Office User</cp:lastModifiedBy>
  <cp:revision>7</cp:revision>
  <cp:lastPrinted>2016-11-08T00:50:59Z</cp:lastPrinted>
  <dcterms:created xsi:type="dcterms:W3CDTF">2017-02-23T17:35:13Z</dcterms:created>
  <dcterms:modified xsi:type="dcterms:W3CDTF">2017-05-22T21:54:15Z</dcterms:modified>
</cp:coreProperties>
</file>